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0"/>
  </p:notesMasterIdLst>
  <p:sldIdLst>
    <p:sldId id="256" r:id="rId2"/>
    <p:sldId id="686" r:id="rId3"/>
    <p:sldId id="681" r:id="rId4"/>
    <p:sldId id="683" r:id="rId5"/>
    <p:sldId id="684" r:id="rId6"/>
    <p:sldId id="334" r:id="rId7"/>
    <p:sldId id="268" r:id="rId8"/>
    <p:sldId id="676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119" normalizeH="0" baseline="0">
        <a:ln>
          <a:noFill/>
        </a:ln>
        <a:solidFill>
          <a:srgbClr val="8891A2"/>
        </a:solidFill>
        <a:effectLst/>
        <a:uFillTx/>
        <a:latin typeface="Noto Sans Medium"/>
        <a:ea typeface="Noto Sans Medium"/>
        <a:cs typeface="Noto Sans Medium"/>
        <a:sym typeface="Noto Sans Medium"/>
      </a:defRPr>
    </a:lvl9pPr>
  </p:defaultTextStyle>
  <p:extLst>
    <p:ext uri="{EFAFB233-063F-42B5-8137-9DF3F51BA10A}">
      <p15:sldGuideLst xmlns:p15="http://schemas.microsoft.com/office/powerpoint/2012/main">
        <p15:guide id="1" orient="horz" pos="4275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EWON MURIEL NAM K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7E9EC"/>
    <a:srgbClr val="172B6B"/>
    <a:srgbClr val="1B2F5E"/>
    <a:srgbClr val="F5F8FA"/>
    <a:srgbClr val="1A2F5E"/>
    <a:srgbClr val="50BFCA"/>
    <a:srgbClr val="2A4F96"/>
    <a:srgbClr val="1A2E5F"/>
    <a:srgbClr val="1A2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037624"/>
              <a:satOff val="47041"/>
              <a:lumOff val="-22173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1DB1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5541256"/>
              <a:satOff val="60602"/>
              <a:lumOff val="-51419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5915" autoAdjust="0"/>
  </p:normalViewPr>
  <p:slideViewPr>
    <p:cSldViewPr snapToGrid="0" snapToObjects="1">
      <p:cViewPr varScale="1">
        <p:scale>
          <a:sx n="55" d="100"/>
          <a:sy n="55" d="100"/>
        </p:scale>
        <p:origin x="488" y="200"/>
      </p:cViewPr>
      <p:guideLst>
        <p:guide orient="horz" pos="4275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29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3f53e7a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3f53e7a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customizable path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highly competent teams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global experience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courageous mindsets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proud product portfolio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Here at </a:t>
            </a:r>
            <a:r>
              <a:rPr lang="en-GB" sz="18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ByteDance</a:t>
            </a: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having it be one of the fastest growing platform in the world, we are moving at fast rate. 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0658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3f53e7a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3f53e7a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customizable path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highly competent teams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global experience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courageous mindsets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proud product portfolio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Here at </a:t>
            </a:r>
            <a:r>
              <a:rPr lang="en-GB" sz="18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ByteDance</a:t>
            </a: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having it be one of the fastest growing platform in the world, we are moving at fast rate. 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6814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3f53e7a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3f53e7a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customizable path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highly competent teams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global experience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courageous mindsets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proud product portfolio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Here at </a:t>
            </a:r>
            <a:r>
              <a:rPr lang="en-GB" sz="18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ByteDance</a:t>
            </a: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having it be one of the fastest growing platform in the world, we are moving at fast rate. 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0193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3f53e7a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3f53e7a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customizable path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highly competent teams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global experience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courageous mindsets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 proud product portfolio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Here at </a:t>
            </a:r>
            <a:r>
              <a:rPr lang="en-GB" sz="18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ByteDance</a:t>
            </a:r>
            <a:r>
              <a:rPr lang="en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having it be one of the fastest growing platform in the world, we are moving at fast rate. 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6503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02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c579884be_1_4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7c579884be_1_4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Pic1: Office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Pic2: Gym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Pic3: Canteen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Pic4: New </a:t>
            </a:r>
            <a:r>
              <a:rPr lang="en-US" altLang="zh-CN" dirty="0"/>
              <a:t>year party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Pic </a:t>
            </a:r>
            <a:r>
              <a:rPr lang="en-US" altLang="zh-CN" dirty="0"/>
              <a:t>middle:</a:t>
            </a:r>
            <a:r>
              <a:rPr lang="zh-CN" altLang="en-US" dirty="0"/>
              <a:t> </a:t>
            </a:r>
            <a:r>
              <a:rPr lang="en-US" altLang="zh-CN" dirty="0"/>
              <a:t>food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2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面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allery"/>
          <p:cNvSpPr txBox="1">
            <a:spLocks noGrp="1"/>
          </p:cNvSpPr>
          <p:nvPr>
            <p:ph type="body" sz="quarter" idx="13"/>
          </p:nvPr>
        </p:nvSpPr>
        <p:spPr>
          <a:xfrm>
            <a:off x="4065389" y="4412809"/>
            <a:ext cx="16253222" cy="2171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0" spc="1919"/>
            </a:lvl1pPr>
          </a:lstStyle>
          <a:p>
            <a:r>
              <a:rPr dirty="0"/>
              <a:t>Gallery</a:t>
            </a:r>
          </a:p>
        </p:txBody>
      </p:sp>
      <p:sp>
        <p:nvSpPr>
          <p:cNvPr id="14" name="Subtitle Message"/>
          <p:cNvSpPr txBox="1">
            <a:spLocks noGrp="1"/>
          </p:cNvSpPr>
          <p:nvPr>
            <p:ph type="body" sz="quarter" idx="14"/>
          </p:nvPr>
        </p:nvSpPr>
        <p:spPr>
          <a:xfrm>
            <a:off x="4065389" y="6922932"/>
            <a:ext cx="16253222" cy="9271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 spc="288">
                <a:solidFill>
                  <a:schemeClr val="accent1">
                    <a:hueOff val="3255947"/>
                    <a:satOff val="39721"/>
                    <a:lumOff val="-1418"/>
                  </a:schemeClr>
                </a:solidFill>
                <a:latin typeface="Noto Sans Regular"/>
                <a:ea typeface="Noto Sans Regular"/>
                <a:cs typeface="Noto Sans Regular"/>
                <a:sym typeface="Noto Sans Regular"/>
              </a:defRPr>
            </a:lvl1pPr>
          </a:lstStyle>
          <a:p>
            <a:r>
              <a:t>Subtitle Message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8AD95BCC-3F4E-414A-9D4D-ED9AA5D37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AA4598-F893-E04B-BF75-E306C8C3D64A}"/>
              </a:ext>
            </a:extLst>
          </p:cNvPr>
          <p:cNvSpPr/>
          <p:nvPr userDrawn="1"/>
        </p:nvSpPr>
        <p:spPr>
          <a:xfrm>
            <a:off x="566152" y="458112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092491"/>
      </p:ext>
    </p:extLst>
  </p:cSld>
  <p:clrMapOvr>
    <a:masterClrMapping/>
  </p:clrMapOvr>
  <p:transition spd="med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7485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2CBD1D77-A300-8C4E-8817-7AC7DE2DF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60811-7C0D-2446-9DA2-0174F3A34DD7}"/>
              </a:ext>
            </a:extLst>
          </p:cNvPr>
          <p:cNvSpPr/>
          <p:nvPr userDrawn="1"/>
        </p:nvSpPr>
        <p:spPr>
          <a:xfrm>
            <a:off x="566152" y="458112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2571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FDBDA-6145-4945-9A1E-148B94761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F7C34-B003-434F-9F51-B8AC9ADAD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34" y="-614477"/>
            <a:ext cx="5720242" cy="3217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3BE5D3-B53B-764B-B4C4-93BDD255FE97}"/>
              </a:ext>
            </a:extLst>
          </p:cNvPr>
          <p:cNvSpPr/>
          <p:nvPr userDrawn="1"/>
        </p:nvSpPr>
        <p:spPr>
          <a:xfrm>
            <a:off x="759692" y="1274473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80296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34C42-00D8-934C-B1E8-C6E35E2BF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34" y="-614477"/>
            <a:ext cx="5720242" cy="3217636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2186ABA1-C996-544E-BE63-7BD020803983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380586" y="1536083"/>
            <a:ext cx="11622828" cy="1280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/>
            </a:lvl1pPr>
          </a:lstStyle>
          <a:p>
            <a:r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8403C-A038-7843-84BC-F532D76CEE49}"/>
              </a:ext>
            </a:extLst>
          </p:cNvPr>
          <p:cNvCxnSpPr/>
          <p:nvPr userDrawn="1"/>
        </p:nvCxnSpPr>
        <p:spPr>
          <a:xfrm>
            <a:off x="11591108" y="2816144"/>
            <a:ext cx="1201783" cy="0"/>
          </a:xfrm>
          <a:prstGeom prst="line">
            <a:avLst/>
          </a:prstGeom>
          <a:ln w="76200">
            <a:solidFill>
              <a:srgbClr val="31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D81348A6-7E24-8342-968B-FAD7155E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8430E-D998-BC4C-9343-54D209FF0962}"/>
              </a:ext>
            </a:extLst>
          </p:cNvPr>
          <p:cNvSpPr/>
          <p:nvPr userDrawn="1"/>
        </p:nvSpPr>
        <p:spPr>
          <a:xfrm>
            <a:off x="759692" y="1274473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60676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34C42-00D8-934C-B1E8-C6E35E2BF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34" y="-614477"/>
            <a:ext cx="5720242" cy="3217636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2186ABA1-C996-544E-BE63-7BD020803983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380586" y="1536083"/>
            <a:ext cx="11622828" cy="1280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/>
            </a:lvl1pPr>
          </a:lstStyle>
          <a:p>
            <a:r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8403C-A038-7843-84BC-F532D76CEE49}"/>
              </a:ext>
            </a:extLst>
          </p:cNvPr>
          <p:cNvCxnSpPr/>
          <p:nvPr userDrawn="1"/>
        </p:nvCxnSpPr>
        <p:spPr>
          <a:xfrm>
            <a:off x="11591108" y="2816144"/>
            <a:ext cx="1201783" cy="0"/>
          </a:xfrm>
          <a:prstGeom prst="line">
            <a:avLst/>
          </a:prstGeom>
          <a:ln w="76200">
            <a:solidFill>
              <a:srgbClr val="31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D81348A6-7E24-8342-968B-FAD7155E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1305C61-27D5-DB43-A8B1-6103E6E67F7E}"/>
              </a:ext>
            </a:extLst>
          </p:cNvPr>
          <p:cNvSpPr txBox="1">
            <a:spLocks/>
          </p:cNvSpPr>
          <p:nvPr userDrawn="1"/>
        </p:nvSpPr>
        <p:spPr>
          <a:xfrm>
            <a:off x="1371600" y="3808214"/>
            <a:ext cx="20726400" cy="9084827"/>
          </a:xfrm>
          <a:prstGeom prst="rect">
            <a:avLst/>
          </a:prstGeom>
        </p:spPr>
        <p:txBody>
          <a:bodyPr>
            <a:noAutofit/>
          </a:bodyPr>
          <a:lstStyle>
            <a:lvl1pPr marL="31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1pPr>
            <a:lvl2pPr marL="95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2pPr>
            <a:lvl3pPr marL="158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3pPr>
            <a:lvl4pPr marL="222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4pPr>
            <a:lvl5pPr marL="285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5pPr>
            <a:lvl6pPr marL="349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6pPr>
            <a:lvl7pPr marL="412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7pPr>
            <a:lvl8pPr marL="476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8pPr>
            <a:lvl9pPr marL="539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9pPr>
          </a:lstStyle>
          <a:p>
            <a:pPr marL="0" indent="0" algn="l">
              <a:spcBef>
                <a:spcPts val="0"/>
              </a:spcBef>
              <a:buSzTx/>
              <a:buFont typeface="+mj-lt"/>
              <a:buNone/>
              <a:defRPr>
                <a:solidFill>
                  <a:srgbClr val="8891A2"/>
                </a:solidFill>
                <a:latin typeface="Noto Sans Regular"/>
                <a:ea typeface="Noto Sans Regular"/>
                <a:cs typeface="Noto Sans Regular"/>
                <a:sym typeface="Noto Sans Regular"/>
              </a:defRPr>
            </a:pPr>
            <a:endParaRPr lang="zh-CN" altLang="en-US" sz="3600" b="0" dirty="0">
              <a:solidFill>
                <a:srgbClr val="8891A2"/>
              </a:solidFill>
              <a:latin typeface="Noto Sans Regular"/>
              <a:sym typeface="Noto Sans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129B-F111-3945-B350-CB03CC4F88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3975" y="3802063"/>
            <a:ext cx="21370925" cy="8999537"/>
          </a:xfrm>
        </p:spPr>
        <p:txBody>
          <a:bodyPr anchor="t">
            <a:normAutofit/>
          </a:bodyPr>
          <a:lstStyle>
            <a:lvl1pPr marL="0" indent="0" algn="l">
              <a:buNone/>
              <a:def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8891A2"/>
                </a:solidFill>
                <a:effectLst/>
                <a:uFillTx/>
                <a:latin typeface="Noto Sans Regular"/>
                <a:ea typeface="Noto Sans Regular"/>
                <a:cs typeface="Noto Sans Regular"/>
                <a:sym typeface="Noto Sans Bold"/>
              </a:defRPr>
            </a:lvl1pPr>
            <a:lvl2pPr marL="635000" indent="0" algn="l">
              <a:buNone/>
              <a:defRPr/>
            </a:lvl2pPr>
            <a:lvl3pPr marL="1270000" indent="0" algn="l">
              <a:buNone/>
              <a:defRPr/>
            </a:lvl3pPr>
            <a:lvl4pPr marL="1905000" indent="0" algn="l">
              <a:buNone/>
              <a:defRPr/>
            </a:lvl4pPr>
            <a:lvl5pPr marL="2540000" indent="0" algn="l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C9661-871C-EE4B-A2F5-F7C60E42FFBE}"/>
              </a:ext>
            </a:extLst>
          </p:cNvPr>
          <p:cNvSpPr/>
          <p:nvPr userDrawn="1"/>
        </p:nvSpPr>
        <p:spPr>
          <a:xfrm>
            <a:off x="759692" y="1274473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2619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34C42-00D8-934C-B1E8-C6E35E2BF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434" y="-614477"/>
            <a:ext cx="5720242" cy="3217636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2186ABA1-C996-544E-BE63-7BD020803983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380586" y="1536083"/>
            <a:ext cx="11622828" cy="1280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/>
            </a:lvl1pPr>
          </a:lstStyle>
          <a:p>
            <a:r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8403C-A038-7843-84BC-F532D76CEE49}"/>
              </a:ext>
            </a:extLst>
          </p:cNvPr>
          <p:cNvCxnSpPr/>
          <p:nvPr userDrawn="1"/>
        </p:nvCxnSpPr>
        <p:spPr>
          <a:xfrm>
            <a:off x="11591108" y="2816144"/>
            <a:ext cx="1201783" cy="0"/>
          </a:xfrm>
          <a:prstGeom prst="line">
            <a:avLst/>
          </a:prstGeom>
          <a:ln w="76200">
            <a:solidFill>
              <a:srgbClr val="31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D81348A6-7E24-8342-968B-FAD7155E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4A5C9-B7AF-264A-BD07-DCF0116C8498}"/>
              </a:ext>
            </a:extLst>
          </p:cNvPr>
          <p:cNvSpPr/>
          <p:nvPr userDrawn="1"/>
        </p:nvSpPr>
        <p:spPr>
          <a:xfrm>
            <a:off x="-26618" y="3317966"/>
            <a:ext cx="24410617" cy="10391675"/>
          </a:xfrm>
          <a:prstGeom prst="rect">
            <a:avLst/>
          </a:prstGeom>
          <a:solidFill>
            <a:srgbClr val="E7E9EC">
              <a:alpha val="56863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0" b="0" i="0" u="none" strike="noStrike" cap="none" spc="1919" normalizeH="0" baseline="0" dirty="0">
              <a:ln>
                <a:noFill/>
              </a:ln>
              <a:solidFill>
                <a:schemeClr val="accent5">
                  <a:hueOff val="78702"/>
                  <a:satOff val="9541"/>
                  <a:lumOff val="-6462"/>
                </a:schemeClr>
              </a:solidFill>
              <a:effectLst/>
              <a:uFillTx/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1305C61-27D5-DB43-A8B1-6103E6E67F7E}"/>
              </a:ext>
            </a:extLst>
          </p:cNvPr>
          <p:cNvSpPr txBox="1">
            <a:spLocks/>
          </p:cNvSpPr>
          <p:nvPr userDrawn="1"/>
        </p:nvSpPr>
        <p:spPr>
          <a:xfrm>
            <a:off x="1371600" y="3808214"/>
            <a:ext cx="20726400" cy="9084827"/>
          </a:xfrm>
          <a:prstGeom prst="rect">
            <a:avLst/>
          </a:prstGeom>
        </p:spPr>
        <p:txBody>
          <a:bodyPr>
            <a:noAutofit/>
          </a:bodyPr>
          <a:lstStyle>
            <a:lvl1pPr marL="31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1pPr>
            <a:lvl2pPr marL="95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2pPr>
            <a:lvl3pPr marL="158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3pPr>
            <a:lvl4pPr marL="222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4pPr>
            <a:lvl5pPr marL="285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5pPr>
            <a:lvl6pPr marL="349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6pPr>
            <a:lvl7pPr marL="412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7pPr>
            <a:lvl8pPr marL="4762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8pPr>
            <a:lvl9pPr marL="5397500" marR="0" indent="-317500" algn="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9pPr>
          </a:lstStyle>
          <a:p>
            <a:pPr marL="0" indent="0" algn="l">
              <a:spcBef>
                <a:spcPts val="0"/>
              </a:spcBef>
              <a:buSzTx/>
              <a:buFont typeface="+mj-lt"/>
              <a:buNone/>
              <a:defRPr>
                <a:solidFill>
                  <a:srgbClr val="8891A2"/>
                </a:solidFill>
                <a:latin typeface="Noto Sans Regular"/>
                <a:ea typeface="Noto Sans Regular"/>
                <a:cs typeface="Noto Sans Regular"/>
                <a:sym typeface="Noto Sans Regular"/>
              </a:defRPr>
            </a:pPr>
            <a:endParaRPr lang="zh-CN" altLang="en-US" sz="3600" b="0" dirty="0">
              <a:solidFill>
                <a:srgbClr val="8891A2"/>
              </a:solidFill>
              <a:latin typeface="Noto Sans Regular"/>
              <a:sym typeface="Noto Sans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129B-F111-3945-B350-CB03CC4F88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3975" y="3802063"/>
            <a:ext cx="21370925" cy="8999537"/>
          </a:xfrm>
        </p:spPr>
        <p:txBody>
          <a:bodyPr anchor="t">
            <a:normAutofit/>
          </a:bodyPr>
          <a:lstStyle>
            <a:lvl1pPr marL="0" indent="0" algn="l">
              <a:buNone/>
              <a:def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8891A2"/>
                </a:solidFill>
                <a:effectLst/>
                <a:uFillTx/>
                <a:latin typeface="Noto Sans Regular"/>
                <a:ea typeface="Noto Sans Regular"/>
                <a:cs typeface="Noto Sans Regular"/>
                <a:sym typeface="Noto Sans Bold"/>
              </a:defRPr>
            </a:lvl1pPr>
            <a:lvl2pPr marL="635000" indent="0" algn="l">
              <a:buNone/>
              <a:defRPr/>
            </a:lvl2pPr>
            <a:lvl3pPr marL="1270000" indent="0" algn="l">
              <a:buNone/>
              <a:defRPr/>
            </a:lvl3pPr>
            <a:lvl4pPr marL="1905000" indent="0" algn="l">
              <a:buNone/>
              <a:defRPr/>
            </a:lvl4pPr>
            <a:lvl5pPr marL="2540000" indent="0" algn="l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5C932-B12A-0A48-A912-7C33BFADE2A5}"/>
              </a:ext>
            </a:extLst>
          </p:cNvPr>
          <p:cNvSpPr/>
          <p:nvPr userDrawn="1"/>
        </p:nvSpPr>
        <p:spPr>
          <a:xfrm>
            <a:off x="759692" y="1274473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spc="0" dirty="0">
                <a:solidFill>
                  <a:srgbClr val="C00000"/>
                </a:solidFill>
                <a:latin typeface="Noto Sans Bold"/>
                <a:sym typeface="Noto Sans Bold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00547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Green">
  <p:cSld name="Title Slide Green">
    <p:bg>
      <p:bgPr>
        <a:solidFill>
          <a:srgbClr val="00C9D3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2"/>
          <p:cNvPicPr preferRelativeResize="0"/>
          <p:nvPr userDrawn="1"/>
        </p:nvPicPr>
        <p:blipFill rotWithShape="1">
          <a:blip r:embed="rId2">
            <a:alphaModFix/>
          </a:blip>
          <a:srcRect t="4220" b="5785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2"/>
          <p:cNvSpPr txBox="1">
            <a:spLocks noGrp="1"/>
          </p:cNvSpPr>
          <p:nvPr>
            <p:ph type="ctrTitle"/>
          </p:nvPr>
        </p:nvSpPr>
        <p:spPr>
          <a:xfrm>
            <a:off x="831200" y="4870400"/>
            <a:ext cx="18996842" cy="2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"/>
              <a:buNone/>
              <a:defRPr sz="12000" b="0" i="0" u="none" strike="noStrike" cap="none" spc="1919" baseline="0" dirty="0">
                <a:solidFill>
                  <a:srgbClr val="FFFFFF"/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46" name="Google Shape;46;p22"/>
          <p:cNvSpPr txBox="1">
            <a:spLocks noGrp="1"/>
          </p:cNvSpPr>
          <p:nvPr>
            <p:ph type="subTitle" idx="1"/>
          </p:nvPr>
        </p:nvSpPr>
        <p:spPr>
          <a:xfrm>
            <a:off x="982800" y="8329139"/>
            <a:ext cx="2272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7467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EE6EEFDA-3AEC-594F-A345-01DADBE87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076567" y="539750"/>
            <a:ext cx="73793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59EB-0E1D-8240-AE34-A770C3BFD2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6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Red" userDrawn="1">
  <p:cSld name="Title Slide Red">
    <p:bg>
      <p:bgPr>
        <a:solidFill>
          <a:srgbClr val="143B6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0E78035B-6DEA-774B-9D74-B3CC6FDDFE10}"/>
              </a:ext>
            </a:extLst>
          </p:cNvPr>
          <p:cNvSpPr/>
          <p:nvPr userDrawn="1"/>
        </p:nvSpPr>
        <p:spPr>
          <a:xfrm>
            <a:off x="5555270" y="0"/>
            <a:ext cx="18916961" cy="13716001"/>
          </a:xfrm>
          <a:custGeom>
            <a:avLst/>
            <a:gdLst>
              <a:gd name="connsiteX0" fmla="*/ 0 w 28158707"/>
              <a:gd name="connsiteY0" fmla="*/ 13716000 h 13716000"/>
              <a:gd name="connsiteX1" fmla="*/ 8922669 w 28158707"/>
              <a:gd name="connsiteY1" fmla="*/ 0 h 13716000"/>
              <a:gd name="connsiteX2" fmla="*/ 28158707 w 28158707"/>
              <a:gd name="connsiteY2" fmla="*/ 0 h 13716000"/>
              <a:gd name="connsiteX3" fmla="*/ 19236038 w 28158707"/>
              <a:gd name="connsiteY3" fmla="*/ 13716000 h 13716000"/>
              <a:gd name="connsiteX4" fmla="*/ 0 w 28158707"/>
              <a:gd name="connsiteY4" fmla="*/ 13716000 h 13716000"/>
              <a:gd name="connsiteX0" fmla="*/ 0 w 19236038"/>
              <a:gd name="connsiteY0" fmla="*/ 13764126 h 13764126"/>
              <a:gd name="connsiteX1" fmla="*/ 8922669 w 19236038"/>
              <a:gd name="connsiteY1" fmla="*/ 48126 h 13764126"/>
              <a:gd name="connsiteX2" fmla="*/ 19110960 w 19236038"/>
              <a:gd name="connsiteY2" fmla="*/ 0 h 13764126"/>
              <a:gd name="connsiteX3" fmla="*/ 19236038 w 19236038"/>
              <a:gd name="connsiteY3" fmla="*/ 13764126 h 13764126"/>
              <a:gd name="connsiteX4" fmla="*/ 0 w 19236038"/>
              <a:gd name="connsiteY4" fmla="*/ 13764126 h 1376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6038" h="13764126">
                <a:moveTo>
                  <a:pt x="0" y="13764126"/>
                </a:moveTo>
                <a:lnTo>
                  <a:pt x="8922669" y="48126"/>
                </a:lnTo>
                <a:lnTo>
                  <a:pt x="19110960" y="0"/>
                </a:lnTo>
                <a:lnTo>
                  <a:pt x="19236038" y="13764126"/>
                </a:lnTo>
                <a:lnTo>
                  <a:pt x="0" y="13764126"/>
                </a:lnTo>
                <a:close/>
              </a:path>
            </a:pathLst>
          </a:custGeom>
          <a:gradFill flip="none" rotWithShape="0">
            <a:gsLst>
              <a:gs pos="45000">
                <a:srgbClr val="225B7F">
                  <a:shade val="30000"/>
                  <a:satMod val="115000"/>
                </a:srgbClr>
              </a:gs>
              <a:gs pos="87000">
                <a:srgbClr val="225B7F">
                  <a:shade val="67500"/>
                  <a:satMod val="115000"/>
                  <a:alpha val="45000"/>
                </a:srgbClr>
              </a:gs>
              <a:gs pos="100000">
                <a:srgbClr val="225B7F">
                  <a:shade val="100000"/>
                  <a:satMod val="115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0" b="0" i="0" u="none" strike="noStrike" cap="none" spc="1919" normalizeH="0" baseline="0" dirty="0">
              <a:ln>
                <a:noFill/>
              </a:ln>
              <a:solidFill>
                <a:schemeClr val="accent5">
                  <a:hueOff val="78702"/>
                  <a:satOff val="9541"/>
                  <a:lumOff val="-6462"/>
                </a:schemeClr>
              </a:solidFill>
              <a:effectLst/>
              <a:uFillTx/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30" name="Google Shape;30;p19"/>
          <p:cNvSpPr txBox="1">
            <a:spLocks noGrp="1"/>
          </p:cNvSpPr>
          <p:nvPr>
            <p:ph type="ctrTitle"/>
          </p:nvPr>
        </p:nvSpPr>
        <p:spPr>
          <a:xfrm>
            <a:off x="831200" y="4870400"/>
            <a:ext cx="16979200" cy="2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"/>
              <a:buNone/>
              <a:defRPr sz="12000" b="0" i="0" u="none" strike="noStrike" cap="none" spc="1919" baseline="0" dirty="0">
                <a:solidFill>
                  <a:srgbClr val="FFFFFF"/>
                </a:solidFill>
                <a:uFillTx/>
                <a:latin typeface="Noto Sans Bold"/>
                <a:ea typeface="Noto Sans Bold"/>
                <a:cs typeface="Noto Sans Bold"/>
                <a:sym typeface="Noto Sans 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138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7D7BBC99-FD42-DC4A-A95A-E13C741E3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076567" y="539750"/>
            <a:ext cx="73793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59EB-0E1D-8240-AE34-A770C3BFD2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0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46FF-9F7F-2844-89E9-9225E6A99A85}" type="datetimeFigureOut">
              <a:rPr kumimoji="1" lang="zh-CN" altLang="en-US" smtClean="0"/>
              <a:t>2020/4/27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F3E88-0A57-AC45-ABBF-CDF34B4647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60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054120" y="2603159"/>
            <a:ext cx="16257446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D1A1FD9-79F1-7D47-943D-BFCB9C550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4900" y="354597"/>
            <a:ext cx="11229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A487-89F4-9A44-8875-EF84F43BE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96" r:id="rId3"/>
    <p:sldLayoutId id="2147483681" r:id="rId4"/>
    <p:sldLayoutId id="2147483698" r:id="rId5"/>
    <p:sldLayoutId id="2147483697" r:id="rId6"/>
    <p:sldLayoutId id="2147483684" r:id="rId7"/>
    <p:sldLayoutId id="2147483690" r:id="rId8"/>
    <p:sldLayoutId id="2147483701" r:id="rId9"/>
    <p:sldLayoutId id="2147483728" r:id="rId10"/>
    <p:sldLayoutId id="2147483731" r:id="rId11"/>
  </p:sldLayoutIdLst>
  <p:hf hdr="0" ft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919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9pPr>
    </p:titleStyle>
    <p:bodyStyle>
      <a:lvl1pPr marL="317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1pPr>
      <a:lvl2pPr marL="952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2pPr>
      <a:lvl3pPr marL="1587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3pPr>
      <a:lvl4pPr marL="2222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4pPr>
      <a:lvl5pPr marL="2857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5pPr>
      <a:lvl6pPr marL="3492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6pPr>
      <a:lvl7pPr marL="4127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7pPr>
      <a:lvl8pPr marL="4762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8pPr>
      <a:lvl9pPr marL="5397500" marR="0" indent="-317500" algn="r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chemeClr val="accent5">
              <a:hueOff val="78702"/>
              <a:satOff val="9541"/>
              <a:lumOff val="-6462"/>
            </a:schemeClr>
          </a:solidFill>
          <a:uFillTx/>
          <a:latin typeface="Noto Sans Bold"/>
          <a:ea typeface="Noto Sans Bold"/>
          <a:cs typeface="Noto Sans Bold"/>
          <a:sym typeface="Noto Sans Bold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19" baseline="0">
          <a:solidFill>
            <a:schemeClr val="tx1"/>
          </a:solidFill>
          <a:uFillTx/>
          <a:latin typeface="+mn-lt"/>
          <a:ea typeface="+mn-ea"/>
          <a:cs typeface="+mn-cs"/>
          <a:sym typeface="Noto Sans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sunchengcheng@bytedance.com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hyperlink" Target="mailto:songdonghua@bytedance.com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xingne@bytedance.com" TargetMode="External"/><Relationship Id="rId11" Type="http://schemas.openxmlformats.org/officeDocument/2006/relationships/image" Target="../media/image14.png"/><Relationship Id="rId5" Type="http://schemas.openxmlformats.org/officeDocument/2006/relationships/hyperlink" Target="mailto:jingmeijun@bytedance.com" TargetMode="External"/><Relationship Id="rId15" Type="http://schemas.openxmlformats.org/officeDocument/2006/relationships/image" Target="../media/image18.png"/><Relationship Id="rId10" Type="http://schemas.openxmlformats.org/officeDocument/2006/relationships/hyperlink" Target="mailto:jiangying.0506@bytedance.com" TargetMode="External"/><Relationship Id="rId4" Type="http://schemas.openxmlformats.org/officeDocument/2006/relationships/hyperlink" Target="mailto:lab-hr@bytedance.com" TargetMode="External"/><Relationship Id="rId9" Type="http://schemas.openxmlformats.org/officeDocument/2006/relationships/hyperlink" Target="mailto:Xutianqi@bytedance.com" TargetMode="Externa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sunchengcheng@bytedance.com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hyperlink" Target="mailto:songdonghua@bytedance.com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xingne@bytedance.com" TargetMode="External"/><Relationship Id="rId11" Type="http://schemas.openxmlformats.org/officeDocument/2006/relationships/image" Target="../media/image20.png"/><Relationship Id="rId5" Type="http://schemas.openxmlformats.org/officeDocument/2006/relationships/hyperlink" Target="mailto:jingmeijun@bytedance.com" TargetMode="External"/><Relationship Id="rId15" Type="http://schemas.openxmlformats.org/officeDocument/2006/relationships/image" Target="../media/image24.png"/><Relationship Id="rId10" Type="http://schemas.openxmlformats.org/officeDocument/2006/relationships/hyperlink" Target="mailto:jiangying.0506@bytedance.com" TargetMode="External"/><Relationship Id="rId4" Type="http://schemas.openxmlformats.org/officeDocument/2006/relationships/hyperlink" Target="mailto:lab-hr@bytedance.com" TargetMode="External"/><Relationship Id="rId9" Type="http://schemas.openxmlformats.org/officeDocument/2006/relationships/hyperlink" Target="mailto:Xutianqi@bytedance.com" TargetMode="Externa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hyperlink" Target="mailto:qiuyang@bytedance.com" TargetMode="External"/><Relationship Id="rId4" Type="http://schemas.openxmlformats.org/officeDocument/2006/relationships/hyperlink" Target="mailto:wangjingting@bytedance.com" TargetMode="Externa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1FDCFC-9493-44E4-96BF-E4651E133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144946"/>
            <a:ext cx="24957770" cy="14038745"/>
          </a:xfrm>
          <a:prstGeom prst="rect">
            <a:avLst/>
          </a:prstGeom>
        </p:spPr>
      </p:pic>
      <p:sp>
        <p:nvSpPr>
          <p:cNvPr id="650" name="Gallery"/>
          <p:cNvSpPr txBox="1">
            <a:spLocks noGrp="1"/>
          </p:cNvSpPr>
          <p:nvPr>
            <p:ph type="body" idx="4294967295"/>
          </p:nvPr>
        </p:nvSpPr>
        <p:spPr>
          <a:xfrm>
            <a:off x="3341687" y="3581400"/>
            <a:ext cx="5751513" cy="2449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spcBef>
                <a:spcPts val="1100"/>
              </a:spcBef>
              <a:buNone/>
            </a:pPr>
            <a:r>
              <a:rPr lang="en-US" sz="14000" b="1" spc="-150" dirty="0">
                <a:solidFill>
                  <a:srgbClr val="FFFFFF"/>
                </a:solidFill>
                <a:latin typeface="Sofia Pro"/>
                <a:ea typeface="Verdana" panose="020B0604030504040204" pitchFamily="34" charset="0"/>
                <a:cs typeface="Posterama" panose="020B0502040204020203" pitchFamily="34" charset="0"/>
              </a:rPr>
              <a:t>REACH</a:t>
            </a:r>
            <a:endParaRPr sz="14000" b="1" spc="-150" dirty="0">
              <a:solidFill>
                <a:srgbClr val="FFFFFF"/>
              </a:solidFill>
              <a:latin typeface="Sofia Pro"/>
              <a:ea typeface="Verdana" panose="020B0604030504040204" pitchFamily="34" charset="0"/>
              <a:cs typeface="Posterama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6F8B0-7F2E-4340-BA3A-89B7F79FD575}"/>
              </a:ext>
            </a:extLst>
          </p:cNvPr>
          <p:cNvSpPr txBox="1"/>
          <p:nvPr/>
        </p:nvSpPr>
        <p:spPr>
          <a:xfrm>
            <a:off x="-1454859" y="2686062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119" normalizeH="0" baseline="0" dirty="0">
              <a:ln>
                <a:noFill/>
              </a:ln>
              <a:solidFill>
                <a:srgbClr val="8891A2"/>
              </a:solidFill>
              <a:effectLst/>
              <a:uFillTx/>
              <a:latin typeface="Sofia Pro"/>
              <a:ea typeface="Verdana" panose="020B0604030504040204" pitchFamily="34" charset="0"/>
              <a:cs typeface="Posterama" panose="020B0502040204020203" pitchFamily="34" charset="0"/>
              <a:sym typeface="Noto Sans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03AA3E-D665-AF48-970B-6E26C9F728E8}"/>
              </a:ext>
            </a:extLst>
          </p:cNvPr>
          <p:cNvSpPr/>
          <p:nvPr/>
        </p:nvSpPr>
        <p:spPr>
          <a:xfrm>
            <a:off x="3247991" y="5110540"/>
            <a:ext cx="539122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b="1" spc="-150" dirty="0">
                <a:solidFill>
                  <a:srgbClr val="50BFCA"/>
                </a:solidFill>
                <a:latin typeface="Sofia Pro"/>
                <a:ea typeface="Verdana" panose="020B0604030504040204" pitchFamily="34" charset="0"/>
                <a:cs typeface="Posterama" panose="020B0502040204020203" pitchFamily="34" charset="0"/>
              </a:rPr>
              <a:t>NEW</a:t>
            </a:r>
            <a:endParaRPr lang="en-CN" sz="20000" b="1" dirty="0">
              <a:solidFill>
                <a:srgbClr val="50BFCA"/>
              </a:solidFill>
              <a:latin typeface="Sofia Pro"/>
              <a:ea typeface="Verdana" panose="020B0604030504040204" pitchFamily="34" charset="0"/>
              <a:cs typeface="Posterama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2D83C-D887-7646-91A9-3601DD3F2245}"/>
              </a:ext>
            </a:extLst>
          </p:cNvPr>
          <p:cNvSpPr/>
          <p:nvPr/>
        </p:nvSpPr>
        <p:spPr>
          <a:xfrm>
            <a:off x="3341687" y="7560053"/>
            <a:ext cx="502413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b="1" spc="-300" dirty="0">
                <a:solidFill>
                  <a:srgbClr val="FFFFFF"/>
                </a:solidFill>
                <a:latin typeface="Sofia Pro"/>
                <a:ea typeface="Verdana" panose="020B0604030504040204" pitchFamily="34" charset="0"/>
                <a:cs typeface="Posterama" panose="020B0502040204020203" pitchFamily="34" charset="0"/>
              </a:rPr>
              <a:t>HEIGHTS</a:t>
            </a:r>
            <a:endParaRPr lang="en-CN" sz="11000" b="1" spc="-300" dirty="0">
              <a:latin typeface="Sofia Pro"/>
              <a:ea typeface="Verdana" panose="020B0604030504040204" pitchFamily="34" charset="0"/>
              <a:cs typeface="Posterama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2B1BA-48EB-4449-8CB2-2EABEC4AA6D9}"/>
              </a:ext>
            </a:extLst>
          </p:cNvPr>
          <p:cNvSpPr/>
          <p:nvPr/>
        </p:nvSpPr>
        <p:spPr>
          <a:xfrm>
            <a:off x="9093200" y="1676400"/>
            <a:ext cx="4724400" cy="2870200"/>
          </a:xfrm>
          <a:prstGeom prst="rect">
            <a:avLst/>
          </a:prstGeom>
          <a:solidFill>
            <a:srgbClr val="1A2F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12000" b="0" i="0" u="none" strike="noStrike" cap="none" spc="1919" normalizeH="0" baseline="0">
              <a:ln>
                <a:noFill/>
              </a:ln>
              <a:solidFill>
                <a:schemeClr val="accent5">
                  <a:hueOff val="78702"/>
                  <a:satOff val="9541"/>
                  <a:lumOff val="-6462"/>
                </a:schemeClr>
              </a:solidFill>
              <a:effectLst/>
              <a:uFillTx/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BE11B3-A965-4A0D-AF2D-90BC43FE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801" y="-158873"/>
            <a:ext cx="24970655" cy="14038745"/>
          </a:xfrm>
          <a:prstGeom prst="rect">
            <a:avLst/>
          </a:prstGeom>
        </p:spPr>
      </p:pic>
    </p:spTree>
  </p:cSld>
  <p:clrMapOvr>
    <a:masterClrMapping/>
  </p:clrMapOvr>
  <p:transition spd="med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3B04C-B838-5445-BEFF-F3ED8BFD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Google Shape;214;p38">
            <a:extLst>
              <a:ext uri="{FF2B5EF4-FFF2-40B4-BE49-F238E27FC236}">
                <a16:creationId xmlns:a16="http://schemas.microsoft.com/office/drawing/2014/main" id="{27E8C45C-DCAB-4141-A1E0-457E578DDF64}"/>
              </a:ext>
            </a:extLst>
          </p:cNvPr>
          <p:cNvSpPr txBox="1"/>
          <p:nvPr/>
        </p:nvSpPr>
        <p:spPr>
          <a:xfrm>
            <a:off x="1068952" y="1141093"/>
            <a:ext cx="21216800" cy="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61A"/>
              </a:buClr>
              <a:buSzPts val="1100"/>
              <a:buFontTx/>
              <a:buNone/>
              <a:tabLst/>
              <a:defRPr/>
            </a:pPr>
            <a:r>
              <a:rPr kumimoji="0" lang="en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Our </a:t>
            </a:r>
            <a:r>
              <a:rPr kumimoji="0" lang="en-US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Positions - Singapore</a:t>
            </a:r>
            <a:endParaRPr kumimoji="0" sz="1800" b="0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fia Pro" panose="020B0000000000000000" pitchFamily="34" charset="0"/>
              <a:sym typeface="Noto Sans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CE422-2CA5-46FB-B037-FE4E44CAC3EE}"/>
              </a:ext>
            </a:extLst>
          </p:cNvPr>
          <p:cNvSpPr txBox="1"/>
          <p:nvPr/>
        </p:nvSpPr>
        <p:spPr>
          <a:xfrm>
            <a:off x="7101133" y="3191679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Computer Vision Engineer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A2AD06-2F5A-478B-A23C-CB48903833AC}"/>
              </a:ext>
            </a:extLst>
          </p:cNvPr>
          <p:cNvSpPr txBox="1"/>
          <p:nvPr/>
        </p:nvSpPr>
        <p:spPr>
          <a:xfrm>
            <a:off x="7183756" y="9778572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C++ Engineer, Data Platform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A6A1E-80E3-41DC-94AF-9199FD8EB622}"/>
              </a:ext>
            </a:extLst>
          </p:cNvPr>
          <p:cNvSpPr txBox="1"/>
          <p:nvPr/>
        </p:nvSpPr>
        <p:spPr>
          <a:xfrm>
            <a:off x="1522419" y="9696795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Software Engineer, Cloud Data Warehouse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0A182D-1527-44C2-A83A-D4CC8C78D771}"/>
              </a:ext>
            </a:extLst>
          </p:cNvPr>
          <p:cNvSpPr txBox="1"/>
          <p:nvPr/>
        </p:nvSpPr>
        <p:spPr>
          <a:xfrm>
            <a:off x="1069654" y="3191679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Computer Vision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A73078-5093-4417-95A1-BB0C559CA2FA}"/>
              </a:ext>
            </a:extLst>
          </p:cNvPr>
          <p:cNvCxnSpPr/>
          <p:nvPr/>
        </p:nvCxnSpPr>
        <p:spPr>
          <a:xfrm>
            <a:off x="1171192" y="2835838"/>
            <a:ext cx="7516378" cy="0"/>
          </a:xfrm>
          <a:prstGeom prst="line">
            <a:avLst/>
          </a:prstGeom>
          <a:ln w="63500" cap="sq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E2248-1922-4A58-9BF6-C9A69009E14C}"/>
              </a:ext>
            </a:extLst>
          </p:cNvPr>
          <p:cNvGrpSpPr/>
          <p:nvPr/>
        </p:nvGrpSpPr>
        <p:grpSpPr>
          <a:xfrm>
            <a:off x="18957537" y="2835838"/>
            <a:ext cx="4688320" cy="10106593"/>
            <a:chOff x="4615155" y="2290928"/>
            <a:chExt cx="3210601" cy="170511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0B68A9-FB19-4782-AE8B-84B1E4327BFD}"/>
                </a:ext>
              </a:extLst>
            </p:cNvPr>
            <p:cNvSpPr/>
            <p:nvPr/>
          </p:nvSpPr>
          <p:spPr>
            <a:xfrm>
              <a:off x="4615155" y="2290928"/>
              <a:ext cx="3210600" cy="17051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119" normalizeH="0" baseline="0" noProof="0" dirty="0">
                <a:ln>
                  <a:noFill/>
                </a:ln>
                <a:solidFill>
                  <a:srgbClr val="8891A2"/>
                </a:solidFill>
                <a:effectLst/>
                <a:uLnTx/>
                <a:uFillTx/>
                <a:latin typeface="Noto Sans ExtraCondensed SemiBo"/>
                <a:sym typeface="Noto Sans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4934AF-B446-4FA9-AAE6-EB23C928AB28}"/>
                </a:ext>
              </a:extLst>
            </p:cNvPr>
            <p:cNvSpPr/>
            <p:nvPr/>
          </p:nvSpPr>
          <p:spPr>
            <a:xfrm>
              <a:off x="4615155" y="2332494"/>
              <a:ext cx="3210601" cy="1625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32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How to apply?</a:t>
              </a: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1: QR Code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Please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scan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QR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code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to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apply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for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role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you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are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interested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in.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endParaRPr kumimoji="0" lang="en-US" altLang="zh-CN" sz="28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2: Contact HR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Sherry.wen@bytedance.com</a:t>
              </a:r>
              <a:endParaRPr kumimoji="0" lang="en-US" altLang="zh-CN" sz="32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Email Subject: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Position Name + Research Area + City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2F7D062-9E02-48C7-B9E6-79B2A103B0E3}"/>
              </a:ext>
            </a:extLst>
          </p:cNvPr>
          <p:cNvSpPr txBox="1"/>
          <p:nvPr/>
        </p:nvSpPr>
        <p:spPr>
          <a:xfrm>
            <a:off x="13142019" y="9778572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Software Engineer, Ad Data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31E5F9-B50E-4932-9AAA-F449A110CA26}"/>
              </a:ext>
            </a:extLst>
          </p:cNvPr>
          <p:cNvSpPr txBox="1"/>
          <p:nvPr/>
        </p:nvSpPr>
        <p:spPr>
          <a:xfrm>
            <a:off x="7135126" y="6668012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NLP Engineer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623D47-DF0D-4E91-BAD0-7D2C59C2EC09}"/>
              </a:ext>
            </a:extLst>
          </p:cNvPr>
          <p:cNvSpPr txBox="1"/>
          <p:nvPr/>
        </p:nvSpPr>
        <p:spPr>
          <a:xfrm>
            <a:off x="1055980" y="6668012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NLP Scientist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F173E9-3B22-40B9-9833-EAC41E9C4B0C}"/>
              </a:ext>
            </a:extLst>
          </p:cNvPr>
          <p:cNvSpPr txBox="1"/>
          <p:nvPr/>
        </p:nvSpPr>
        <p:spPr>
          <a:xfrm>
            <a:off x="13132611" y="3191679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Computer Vision Scientist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67893-F769-428F-8A83-86213B43A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732" y="4221226"/>
            <a:ext cx="1860243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8037C-05FB-45D0-841F-BB355138E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642" y="4328550"/>
            <a:ext cx="1932630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2859E-3365-418E-A12C-6839B8978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3160" y="4328550"/>
            <a:ext cx="1908081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1309D-EDE2-4D2D-9A21-AE4711FB6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876" y="7338478"/>
            <a:ext cx="1908163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733D8-CE56-4D69-AC40-147F7F65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119" y="10721488"/>
            <a:ext cx="1908163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9F8D1-C726-428C-B6BD-8541D4C31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4264" y="7316870"/>
            <a:ext cx="1945178" cy="19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096069-F1BE-4DDF-A641-259232AA2C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837" y="10721488"/>
            <a:ext cx="192024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46A3C-6C43-47BF-B0D9-99974A562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5762" y="10723612"/>
            <a:ext cx="1982183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3B04C-B838-5445-BEFF-F3ED8BFD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Google Shape;214;p38">
            <a:extLst>
              <a:ext uri="{FF2B5EF4-FFF2-40B4-BE49-F238E27FC236}">
                <a16:creationId xmlns:a16="http://schemas.microsoft.com/office/drawing/2014/main" id="{27E8C45C-DCAB-4141-A1E0-457E578DDF64}"/>
              </a:ext>
            </a:extLst>
          </p:cNvPr>
          <p:cNvSpPr txBox="1"/>
          <p:nvPr/>
        </p:nvSpPr>
        <p:spPr>
          <a:xfrm>
            <a:off x="1068952" y="1141093"/>
            <a:ext cx="21216800" cy="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61A"/>
              </a:buClr>
              <a:buSzPts val="1100"/>
              <a:buFontTx/>
              <a:buNone/>
              <a:tabLst/>
              <a:defRPr/>
            </a:pPr>
            <a:r>
              <a:rPr kumimoji="0" lang="en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Our </a:t>
            </a:r>
            <a:r>
              <a:rPr kumimoji="0" lang="en-US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Positions – Beijing (1/2)</a:t>
            </a:r>
            <a:endParaRPr kumimoji="0" sz="1800" b="0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fia Pro" panose="020B0000000000000000" pitchFamily="34" charset="0"/>
              <a:sym typeface="Noto Sans Medium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A2AD06-2F5A-478B-A23C-CB48903833AC}"/>
              </a:ext>
            </a:extLst>
          </p:cNvPr>
          <p:cNvSpPr txBox="1"/>
          <p:nvPr/>
        </p:nvSpPr>
        <p:spPr>
          <a:xfrm>
            <a:off x="6630170" y="7892905"/>
            <a:ext cx="41148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FF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Engineer, Infrastructure, </a:t>
            </a: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Ads Tech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A6A1E-80E3-41DC-94AF-9199FD8EB622}"/>
              </a:ext>
            </a:extLst>
          </p:cNvPr>
          <p:cNvSpPr txBox="1"/>
          <p:nvPr/>
        </p:nvSpPr>
        <p:spPr>
          <a:xfrm>
            <a:off x="1517967" y="7881522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Ads Tech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0A182D-1527-44C2-A83A-D4CC8C78D771}"/>
              </a:ext>
            </a:extLst>
          </p:cNvPr>
          <p:cNvSpPr txBox="1"/>
          <p:nvPr/>
        </p:nvSpPr>
        <p:spPr>
          <a:xfrm>
            <a:off x="12683893" y="3766928"/>
            <a:ext cx="38404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Product Manager, </a:t>
            </a:r>
            <a:r>
              <a:rPr kumimoji="0" lang="en-US" altLang="zh-CN" sz="2400" b="1" i="0" u="none" strike="noStrike" kern="0" cap="none" spc="11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Xigua</a:t>
            </a: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 Video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A73078-5093-4417-95A1-BB0C559CA2FA}"/>
              </a:ext>
            </a:extLst>
          </p:cNvPr>
          <p:cNvCxnSpPr/>
          <p:nvPr/>
        </p:nvCxnSpPr>
        <p:spPr>
          <a:xfrm>
            <a:off x="1171192" y="2835838"/>
            <a:ext cx="7516378" cy="0"/>
          </a:xfrm>
          <a:prstGeom prst="line">
            <a:avLst/>
          </a:prstGeom>
          <a:ln w="63500" cap="sq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E2248-1922-4A58-9BF6-C9A69009E14C}"/>
              </a:ext>
            </a:extLst>
          </p:cNvPr>
          <p:cNvGrpSpPr/>
          <p:nvPr/>
        </p:nvGrpSpPr>
        <p:grpSpPr>
          <a:xfrm>
            <a:off x="18957537" y="609608"/>
            <a:ext cx="4688320" cy="12630142"/>
            <a:chOff x="4615155" y="2290928"/>
            <a:chExt cx="3210601" cy="170511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0B68A9-FB19-4782-AE8B-84B1E4327BFD}"/>
                </a:ext>
              </a:extLst>
            </p:cNvPr>
            <p:cNvSpPr/>
            <p:nvPr/>
          </p:nvSpPr>
          <p:spPr>
            <a:xfrm>
              <a:off x="4615155" y="2290928"/>
              <a:ext cx="3210600" cy="17051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119" normalizeH="0" baseline="0" noProof="0" dirty="0">
                <a:ln>
                  <a:noFill/>
                </a:ln>
                <a:solidFill>
                  <a:srgbClr val="8891A2"/>
                </a:solidFill>
                <a:effectLst/>
                <a:uLnTx/>
                <a:uFillTx/>
                <a:latin typeface="Noto Sans ExtraCondensed SemiBo"/>
                <a:sym typeface="Noto Sans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4934AF-B446-4FA9-AAE6-EB23C928AB28}"/>
                </a:ext>
              </a:extLst>
            </p:cNvPr>
            <p:cNvSpPr/>
            <p:nvPr/>
          </p:nvSpPr>
          <p:spPr>
            <a:xfrm>
              <a:off x="4615155" y="2332494"/>
              <a:ext cx="3210601" cy="1662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How to apply?</a:t>
              </a: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1: QR Code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Please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scan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QR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code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to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apply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for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role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you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are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interested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in.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2: Contact HR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NLP, ML Systems, Deep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lab-hr@bytedance.com</a:t>
              </a: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7A44DE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Reinforcement Learning, SLAM &amp; 3D Vision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jingmeijun@bytedance.com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 err="1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TikTok</a:t>
              </a: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xingne@bytedance.com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Big Data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songdonghua@bytedance.com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Ads Tech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sunchengcheng@bytedance.com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Applied Machine Learning (AML)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Xutianqi@bytedance.com</a:t>
              </a: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119" normalizeH="0" baseline="0" noProof="0" dirty="0" err="1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Xigua</a:t>
              </a:r>
              <a:r>
                <a:rPr kumimoji="0" lang="en-US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Video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jiangying.0506@bytedance.com</a:t>
              </a: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  </a:t>
              </a: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7A44DE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Email Subject: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Position Name + Research Area/Team + City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9F173E9-3B22-40B9-9833-EAC41E9C4B0C}"/>
              </a:ext>
            </a:extLst>
          </p:cNvPr>
          <p:cNvSpPr txBox="1"/>
          <p:nvPr/>
        </p:nvSpPr>
        <p:spPr>
          <a:xfrm>
            <a:off x="1058928" y="3842148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AML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78C45C-F156-42E7-9BD1-8CBE75F71379}"/>
              </a:ext>
            </a:extLst>
          </p:cNvPr>
          <p:cNvSpPr txBox="1"/>
          <p:nvPr/>
        </p:nvSpPr>
        <p:spPr>
          <a:xfrm>
            <a:off x="6871411" y="3842147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ML Platform Engineer, AML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FF184-AB17-4A1A-A0F5-4D75D974A3C0}"/>
              </a:ext>
            </a:extLst>
          </p:cNvPr>
          <p:cNvSpPr txBox="1"/>
          <p:nvPr/>
        </p:nvSpPr>
        <p:spPr>
          <a:xfrm>
            <a:off x="12683893" y="7881522"/>
            <a:ext cx="38404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Big Data Engineer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131CC-A410-44A7-AB78-97923B584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1623" y="9129020"/>
            <a:ext cx="1945017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9DD2B-26DF-433E-877B-557A33EC1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8857" y="9129020"/>
            <a:ext cx="1884236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2AEB6-8CEE-4A8D-AA9D-D601607557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8393" y="9129020"/>
            <a:ext cx="1907931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AE51C-25AA-4E7F-AF0F-7D6B3CF53E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25242" y="4950373"/>
            <a:ext cx="1907851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B2251-5F61-4B7E-9B81-219044C0A4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5744" y="4950373"/>
            <a:ext cx="1896086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302E1-8A1E-41F5-AF37-0E834A6A01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31624" y="4950373"/>
            <a:ext cx="194501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6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3B04C-B838-5445-BEFF-F3ED8BFD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Google Shape;214;p38">
            <a:extLst>
              <a:ext uri="{FF2B5EF4-FFF2-40B4-BE49-F238E27FC236}">
                <a16:creationId xmlns:a16="http://schemas.microsoft.com/office/drawing/2014/main" id="{27E8C45C-DCAB-4141-A1E0-457E578DDF64}"/>
              </a:ext>
            </a:extLst>
          </p:cNvPr>
          <p:cNvSpPr txBox="1"/>
          <p:nvPr/>
        </p:nvSpPr>
        <p:spPr>
          <a:xfrm>
            <a:off x="1068952" y="1141093"/>
            <a:ext cx="21216800" cy="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61A"/>
              </a:buClr>
              <a:buSzPts val="1100"/>
              <a:buFontTx/>
              <a:buNone/>
              <a:tabLst/>
              <a:defRPr/>
            </a:pPr>
            <a:r>
              <a:rPr kumimoji="0" lang="en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Our </a:t>
            </a:r>
            <a:r>
              <a:rPr kumimoji="0" lang="en-US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Positions – Beijing (2/2)</a:t>
            </a:r>
            <a:endParaRPr kumimoji="0" sz="1800" b="0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fia Pro" panose="020B0000000000000000" pitchFamily="34" charset="0"/>
              <a:sym typeface="Noto Sans Medium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A73078-5093-4417-95A1-BB0C559CA2FA}"/>
              </a:ext>
            </a:extLst>
          </p:cNvPr>
          <p:cNvCxnSpPr/>
          <p:nvPr/>
        </p:nvCxnSpPr>
        <p:spPr>
          <a:xfrm>
            <a:off x="1171192" y="2835838"/>
            <a:ext cx="7516378" cy="0"/>
          </a:xfrm>
          <a:prstGeom prst="line">
            <a:avLst/>
          </a:prstGeom>
          <a:ln w="63500" cap="sq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E2248-1922-4A58-9BF6-C9A69009E14C}"/>
              </a:ext>
            </a:extLst>
          </p:cNvPr>
          <p:cNvGrpSpPr/>
          <p:nvPr/>
        </p:nvGrpSpPr>
        <p:grpSpPr>
          <a:xfrm>
            <a:off x="18957537" y="609608"/>
            <a:ext cx="4688320" cy="12630142"/>
            <a:chOff x="4615155" y="2290928"/>
            <a:chExt cx="3210601" cy="170511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0B68A9-FB19-4782-AE8B-84B1E4327BFD}"/>
                </a:ext>
              </a:extLst>
            </p:cNvPr>
            <p:cNvSpPr/>
            <p:nvPr/>
          </p:nvSpPr>
          <p:spPr>
            <a:xfrm>
              <a:off x="4615155" y="2290928"/>
              <a:ext cx="3210600" cy="17051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119" normalizeH="0" baseline="0" noProof="0" dirty="0">
                <a:ln>
                  <a:noFill/>
                </a:ln>
                <a:solidFill>
                  <a:srgbClr val="8891A2"/>
                </a:solidFill>
                <a:effectLst/>
                <a:uLnTx/>
                <a:uFillTx/>
                <a:latin typeface="Noto Sans ExtraCondensed SemiBo"/>
                <a:sym typeface="Noto Sans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4934AF-B446-4FA9-AAE6-EB23C928AB28}"/>
                </a:ext>
              </a:extLst>
            </p:cNvPr>
            <p:cNvSpPr/>
            <p:nvPr/>
          </p:nvSpPr>
          <p:spPr>
            <a:xfrm>
              <a:off x="4615155" y="2332494"/>
              <a:ext cx="3210601" cy="1662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How to apply?</a:t>
              </a: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1: QR Code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Please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scan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QR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code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to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apply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for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role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you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are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interested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in.</a:t>
              </a:r>
              <a:r>
                <a:rPr kumimoji="0" lang="zh-CN" altLang="en-US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endParaRPr kumimoji="0" lang="en-US" altLang="zh-CN" sz="24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2: Contact HR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NLP, ML Systems, Deep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lab-hr@bytedance.com</a:t>
              </a: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7A44DE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Reinforcement Learning, SLAM &amp; 3D Vision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jingmeijun@bytedance.com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 err="1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TikTok</a:t>
              </a: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xingne@bytedance.com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Big Data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songdonghua@bytedance.com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Ads Tech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sunchengcheng@bytedance.com</a:t>
              </a: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Applied Machine Learning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Xutianqi@bytedance.com</a:t>
              </a: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19" normalizeH="0" baseline="0" noProof="0" dirty="0" err="1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Xigua</a:t>
              </a: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Video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jiangying.0506@bytedance.com</a:t>
              </a:r>
              <a:r>
                <a:rPr kumimoji="0" lang="en-US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7A44DE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  </a:t>
              </a:r>
              <a:endParaRPr kumimoji="0" lang="en-US" altLang="zh-CN" sz="2000" b="0" i="0" u="none" strike="noStrike" kern="0" cap="none" spc="119" normalizeH="0" baseline="0" noProof="0" dirty="0">
                <a:ln>
                  <a:noFill/>
                </a:ln>
                <a:solidFill>
                  <a:srgbClr val="7A44DE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Email Subject: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Position Name + Research Area/Team + City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131E5F9-B50E-4932-9AAA-F449A110CA26}"/>
              </a:ext>
            </a:extLst>
          </p:cNvPr>
          <p:cNvSpPr txBox="1"/>
          <p:nvPr/>
        </p:nvSpPr>
        <p:spPr>
          <a:xfrm>
            <a:off x="603467" y="3745709"/>
            <a:ext cx="42976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NLP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A83FE-C899-453C-BD49-11BB10CFF83D}"/>
              </a:ext>
            </a:extLst>
          </p:cNvPr>
          <p:cNvSpPr txBox="1"/>
          <p:nvPr/>
        </p:nvSpPr>
        <p:spPr>
          <a:xfrm>
            <a:off x="12307659" y="3745709"/>
            <a:ext cx="42976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Software Engineer, ML Systems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889AF-2E93-4EC1-84FB-7E83B25C5650}"/>
              </a:ext>
            </a:extLst>
          </p:cNvPr>
          <p:cNvSpPr txBox="1"/>
          <p:nvPr/>
        </p:nvSpPr>
        <p:spPr>
          <a:xfrm>
            <a:off x="12307659" y="7638087"/>
            <a:ext cx="429768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Researcher, Deep Reinforcement Learning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A07F6-5025-4B4D-89A0-B0B27A613E89}"/>
              </a:ext>
            </a:extLst>
          </p:cNvPr>
          <p:cNvSpPr txBox="1"/>
          <p:nvPr/>
        </p:nvSpPr>
        <p:spPr>
          <a:xfrm>
            <a:off x="6726109" y="3745709"/>
            <a:ext cx="429768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3D Algorithm Engineer, Computer Vision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1DD8B-D1B0-454C-983D-4FB656FB0F6B}"/>
              </a:ext>
            </a:extLst>
          </p:cNvPr>
          <p:cNvSpPr txBox="1"/>
          <p:nvPr/>
        </p:nvSpPr>
        <p:spPr>
          <a:xfrm>
            <a:off x="603467" y="7614262"/>
            <a:ext cx="429768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Software Engineer, Machine Learning, </a:t>
            </a:r>
            <a:r>
              <a:rPr kumimoji="0" lang="en-US" altLang="zh-CN" sz="2400" b="1" i="0" u="none" strike="noStrike" kern="0" cap="none" spc="11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TikTok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7ADFF-43E1-4F97-BB0D-5A1E001A0A02}"/>
              </a:ext>
            </a:extLst>
          </p:cNvPr>
          <p:cNvSpPr txBox="1"/>
          <p:nvPr/>
        </p:nvSpPr>
        <p:spPr>
          <a:xfrm>
            <a:off x="6726109" y="7614262"/>
            <a:ext cx="429768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Software Engineer, Ranking, </a:t>
            </a:r>
            <a:r>
              <a:rPr kumimoji="0" lang="en-US" altLang="zh-CN" sz="2400" b="1" i="0" u="none" strike="noStrike" kern="0" cap="none" spc="11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TikTok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C5C776-BAAF-4FC3-84E7-88726D49B2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75602" y="4937760"/>
            <a:ext cx="1969795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CF65E-BE19-4D9C-9A53-511D6E60AE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3228" y="8813639"/>
            <a:ext cx="2009258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3BF9D-1133-490F-9269-0E2A0E6B35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0454" y="4937760"/>
            <a:ext cx="1944547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2E053-5BF5-4B9A-8CE8-6EFF116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6893" y="4937760"/>
            <a:ext cx="1932629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F0BDA-70AD-4244-80D9-FD292051F1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33501" y="8813639"/>
            <a:ext cx="1896086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A67D6-F3AC-414E-A85E-92C38D5BFF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6681" y="8813639"/>
            <a:ext cx="195693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3B04C-B838-5445-BEFF-F3ED8BFD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Google Shape;214;p38">
            <a:extLst>
              <a:ext uri="{FF2B5EF4-FFF2-40B4-BE49-F238E27FC236}">
                <a16:creationId xmlns:a16="http://schemas.microsoft.com/office/drawing/2014/main" id="{27E8C45C-DCAB-4141-A1E0-457E578DDF64}"/>
              </a:ext>
            </a:extLst>
          </p:cNvPr>
          <p:cNvSpPr txBox="1"/>
          <p:nvPr/>
        </p:nvSpPr>
        <p:spPr>
          <a:xfrm>
            <a:off x="1068952" y="1141093"/>
            <a:ext cx="21216800" cy="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61A"/>
              </a:buClr>
              <a:buSzPts val="1100"/>
              <a:buFontTx/>
              <a:buNone/>
              <a:tabLst/>
              <a:defRPr/>
            </a:pPr>
            <a:r>
              <a:rPr kumimoji="0" lang="en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Our </a:t>
            </a:r>
            <a:r>
              <a:rPr kumimoji="0" lang="en-US" sz="80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" panose="020B0000000000000000" pitchFamily="34" charset="0"/>
                <a:ea typeface="Helvetica Neue"/>
                <a:cs typeface="Helvetica Neue"/>
                <a:sym typeface="Helvetica Neue"/>
              </a:rPr>
              <a:t>Positions – Xiamen | Shenzhen</a:t>
            </a:r>
            <a:endParaRPr kumimoji="0" sz="1800" b="0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fia Pro" panose="020B0000000000000000" pitchFamily="34" charset="0"/>
              <a:sym typeface="Noto Sans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CE422-2CA5-46FB-B037-FE4E44CAC3EE}"/>
              </a:ext>
            </a:extLst>
          </p:cNvPr>
          <p:cNvSpPr txBox="1"/>
          <p:nvPr/>
        </p:nvSpPr>
        <p:spPr>
          <a:xfrm>
            <a:off x="7105074" y="3468963"/>
            <a:ext cx="41148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FF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Reinforcement Learning Researcher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A6A1E-80E3-41DC-94AF-9199FD8EB622}"/>
              </a:ext>
            </a:extLst>
          </p:cNvPr>
          <p:cNvSpPr txBox="1"/>
          <p:nvPr/>
        </p:nvSpPr>
        <p:spPr>
          <a:xfrm>
            <a:off x="13140494" y="3468963"/>
            <a:ext cx="41148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Ads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0A182D-1527-44C2-A83A-D4CC8C78D771}"/>
              </a:ext>
            </a:extLst>
          </p:cNvPr>
          <p:cNvSpPr txBox="1"/>
          <p:nvPr/>
        </p:nvSpPr>
        <p:spPr>
          <a:xfrm>
            <a:off x="1069654" y="3468963"/>
            <a:ext cx="41148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Algorithm Engineer, Computer Vision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A73078-5093-4417-95A1-BB0C559CA2FA}"/>
              </a:ext>
            </a:extLst>
          </p:cNvPr>
          <p:cNvCxnSpPr/>
          <p:nvPr/>
        </p:nvCxnSpPr>
        <p:spPr>
          <a:xfrm>
            <a:off x="1171192" y="3113122"/>
            <a:ext cx="7516378" cy="0"/>
          </a:xfrm>
          <a:prstGeom prst="line">
            <a:avLst/>
          </a:prstGeom>
          <a:ln w="63500" cap="sq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4E2248-1922-4A58-9BF6-C9A69009E14C}"/>
              </a:ext>
            </a:extLst>
          </p:cNvPr>
          <p:cNvGrpSpPr/>
          <p:nvPr/>
        </p:nvGrpSpPr>
        <p:grpSpPr>
          <a:xfrm>
            <a:off x="18957537" y="2781305"/>
            <a:ext cx="4688320" cy="10435106"/>
            <a:chOff x="4615155" y="2290928"/>
            <a:chExt cx="3210601" cy="17510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0B68A9-FB19-4782-AE8B-84B1E4327BFD}"/>
                </a:ext>
              </a:extLst>
            </p:cNvPr>
            <p:cNvSpPr/>
            <p:nvPr/>
          </p:nvSpPr>
          <p:spPr>
            <a:xfrm>
              <a:off x="4615155" y="2290928"/>
              <a:ext cx="3210600" cy="17051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119" normalizeH="0" baseline="0" noProof="0" dirty="0">
                <a:ln>
                  <a:noFill/>
                </a:ln>
                <a:solidFill>
                  <a:srgbClr val="8891A2"/>
                </a:solidFill>
                <a:effectLst/>
                <a:uLnTx/>
                <a:uFillTx/>
                <a:latin typeface="Noto Sans ExtraCondensed SemiBo"/>
                <a:sym typeface="Noto Sans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4934AF-B446-4FA9-AAE6-EB23C928AB28}"/>
                </a:ext>
              </a:extLst>
            </p:cNvPr>
            <p:cNvSpPr/>
            <p:nvPr/>
          </p:nvSpPr>
          <p:spPr>
            <a:xfrm>
              <a:off x="4615155" y="2332494"/>
              <a:ext cx="3210601" cy="1709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32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How to apply?</a:t>
              </a: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1: QR Code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Please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scan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QR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code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to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apply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for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the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role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you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are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interested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r>
                <a:rPr kumimoji="0" lang="en-US" altLang="zh-CN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in.</a:t>
              </a:r>
              <a:r>
                <a:rPr kumimoji="0" lang="zh-CN" altLang="en-US" sz="28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 </a:t>
              </a:r>
              <a:endParaRPr kumimoji="0" lang="en-US" altLang="zh-CN" sz="28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Option 2: Contact HR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3259B4"/>
                  </a:solidFill>
                  <a:latin typeface="Helvetica" pitchFamily="2" charset="0"/>
                </a:rPr>
                <a:t>Shenzhen</a:t>
              </a:r>
            </a:p>
            <a:p>
              <a:pPr lvl="0" algn="l" fontAlgn="base"/>
              <a:r>
                <a:rPr lang="en-US" altLang="zh-CN" sz="2400" dirty="0">
                  <a:solidFill>
                    <a:srgbClr val="3259B4"/>
                  </a:solidFill>
                  <a:latin typeface="Helvetica" pitchFamily="2" charset="0"/>
                  <a:hlinkClick r:id="rId4"/>
                </a:rPr>
                <a:t>wangjingting@bytedance.com</a:t>
              </a:r>
              <a:endParaRPr lang="en-US" altLang="zh-CN" sz="2400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lvl="0" algn="l" fontAlgn="base"/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lvl="0" algn="l" fontAlgn="base"/>
              <a:r>
                <a:rPr lang="en-US" altLang="zh-CN" sz="2400" b="1" dirty="0">
                  <a:solidFill>
                    <a:srgbClr val="3259B4"/>
                  </a:solidFill>
                  <a:latin typeface="Helvetica" pitchFamily="2" charset="0"/>
                </a:rPr>
                <a:t>Xiamen</a:t>
              </a:r>
            </a:p>
            <a:p>
              <a:pPr lvl="0" algn="l" fontAlgn="base"/>
              <a:r>
                <a:rPr lang="en-US" altLang="zh-CN" sz="2400" dirty="0">
                  <a:solidFill>
                    <a:srgbClr val="3259B4"/>
                  </a:solidFill>
                  <a:latin typeface="Helvetica" pitchFamily="2" charset="0"/>
                  <a:hlinkClick r:id="rId5"/>
                </a:rPr>
                <a:t>qiuyang@bytedance.com</a:t>
              </a:r>
              <a:r>
                <a:rPr lang="en-US" altLang="zh-CN" sz="2400" dirty="0">
                  <a:solidFill>
                    <a:srgbClr val="3259B4"/>
                  </a:solidFill>
                  <a:latin typeface="Helvetica" pitchFamily="2" charset="0"/>
                </a:rPr>
                <a:t> </a:t>
              </a:r>
              <a:endParaRPr kumimoji="0" lang="en-US" altLang="zh-CN" sz="2400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lvl="0" algn="l" fontAlgn="base"/>
              <a:endParaRPr kumimoji="0" lang="en-US" altLang="zh-CN" sz="20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srgbClr val="3259B4"/>
                </a:solidFill>
                <a:latin typeface="Helvetica" pitchFamily="2" charset="0"/>
              </a:endParaRP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Email Subject: </a:t>
              </a:r>
            </a:p>
            <a:p>
              <a:pPr marL="0" marR="0" lvl="0" indent="0" algn="l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119" normalizeH="0" baseline="0" noProof="0" dirty="0">
                  <a:ln>
                    <a:noFill/>
                  </a:ln>
                  <a:solidFill>
                    <a:srgbClr val="3259B4"/>
                  </a:solidFill>
                  <a:effectLst/>
                  <a:uLnTx/>
                  <a:uFillTx/>
                  <a:latin typeface="Helvetica" pitchFamily="2" charset="0"/>
                  <a:sym typeface="Noto Sans Medium"/>
                </a:rPr>
                <a:t>Position Name + Research Area + City</a:t>
              </a:r>
            </a:p>
            <a:p>
              <a:pPr marL="0" marR="0" lvl="0" indent="0" algn="ctr" defTabSz="8255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119" normalizeH="0" baseline="0" noProof="0" dirty="0">
                <a:ln>
                  <a:noFill/>
                </a:ln>
                <a:solidFill>
                  <a:srgbClr val="3259B4"/>
                </a:solidFill>
                <a:effectLst/>
                <a:uLnTx/>
                <a:uFillTx/>
                <a:latin typeface="Helvetica" pitchFamily="2" charset="0"/>
                <a:sym typeface="Noto Sans Medium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E57CD6-3756-485B-A9BB-DE33BD376A77}"/>
              </a:ext>
            </a:extLst>
          </p:cNvPr>
          <p:cNvSpPr txBox="1"/>
          <p:nvPr/>
        </p:nvSpPr>
        <p:spPr>
          <a:xfrm>
            <a:off x="7421369" y="8601118"/>
            <a:ext cx="41148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11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Vedio</a:t>
            </a: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 User Operations, </a:t>
            </a:r>
            <a:r>
              <a:rPr kumimoji="0" lang="en-US" altLang="zh-CN" sz="2400" b="1" i="0" u="none" strike="noStrike" kern="0" cap="none" spc="11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Xigua</a:t>
            </a:r>
            <a:r>
              <a:rPr kumimoji="0" lang="en-US" altLang="zh-CN" sz="24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 Video</a:t>
            </a:r>
            <a:endParaRPr kumimoji="0" lang="en-US" sz="24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Futura Medium" panose="020B0602020204020303" pitchFamily="34" charset="-79"/>
              <a:sym typeface="Noto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F6AE3-99DE-4427-AC7D-1F03B146CF26}"/>
              </a:ext>
            </a:extLst>
          </p:cNvPr>
          <p:cNvSpPr txBox="1"/>
          <p:nvPr/>
        </p:nvSpPr>
        <p:spPr>
          <a:xfrm>
            <a:off x="383848" y="2390569"/>
            <a:ext cx="38404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Shenzhen</a:t>
            </a:r>
            <a:endParaRPr kumimoji="0" lang="en-US" sz="32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5C1FA-C7DD-4688-A4C4-7781162E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359" y="9815440"/>
            <a:ext cx="1932549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AB738-6F49-4EA7-AACF-40D6ED04E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934" y="4678540"/>
            <a:ext cx="1920240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E05FC-1875-4553-ACCC-1BF2A2E4C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081" y="4678609"/>
            <a:ext cx="1896386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6F5ED-3EBF-480F-AE10-29A736247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9535" y="4669273"/>
            <a:ext cx="1908009" cy="19202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9059D2-5C3B-4427-92A3-9E90DFD20675}"/>
              </a:ext>
            </a:extLst>
          </p:cNvPr>
          <p:cNvCxnSpPr/>
          <p:nvPr/>
        </p:nvCxnSpPr>
        <p:spPr>
          <a:xfrm>
            <a:off x="8166738" y="8110678"/>
            <a:ext cx="8229600" cy="0"/>
          </a:xfrm>
          <a:prstGeom prst="line">
            <a:avLst/>
          </a:prstGeom>
          <a:ln w="63500" cap="sq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34E740-6EA2-4EDA-9EE1-F9A9876F6F6D}"/>
              </a:ext>
            </a:extLst>
          </p:cNvPr>
          <p:cNvSpPr txBox="1"/>
          <p:nvPr/>
        </p:nvSpPr>
        <p:spPr>
          <a:xfrm>
            <a:off x="7379394" y="7388125"/>
            <a:ext cx="38404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Noto Sans Medium"/>
              </a:rPr>
              <a:t>Xiamen</a:t>
            </a:r>
            <a:endParaRPr kumimoji="0" lang="en-US" sz="3200" b="1" i="0" u="none" strike="noStrike" kern="0" cap="none" spc="11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Noto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7415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015B852A-2D6D-44E3-AE0B-B773F6A1A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3" name="图片 32" descr="29-30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199" y="5429036"/>
            <a:ext cx="4974018" cy="956542"/>
          </a:xfrm>
          <a:prstGeom prst="rect">
            <a:avLst/>
          </a:prstGeom>
        </p:spPr>
      </p:pic>
      <p:pic>
        <p:nvPicPr>
          <p:cNvPr id="28" name="图片 27" descr="29-30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943" y="7617987"/>
            <a:ext cx="4974018" cy="956542"/>
          </a:xfrm>
          <a:prstGeom prst="rect">
            <a:avLst/>
          </a:prstGeom>
        </p:spPr>
      </p:pic>
      <p:pic>
        <p:nvPicPr>
          <p:cNvPr id="32" name="图片 31" descr="29-30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199" y="946864"/>
            <a:ext cx="4974018" cy="956542"/>
          </a:xfrm>
          <a:prstGeom prst="rect">
            <a:avLst/>
          </a:prstGeom>
        </p:spPr>
      </p:pic>
      <p:pic>
        <p:nvPicPr>
          <p:cNvPr id="11" name="图片 10" descr="29-30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34" y="3062711"/>
            <a:ext cx="4911227" cy="956542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191309" y="3958182"/>
            <a:ext cx="9451418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Full-time: class of 2020 graduates</a:t>
            </a:r>
          </a:p>
          <a:p>
            <a:pPr algn="l" defTabSz="18288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(Graduation time: 2019.9-2020.8)</a:t>
            </a:r>
          </a:p>
          <a:p>
            <a:pPr algn="l" defTabSz="18288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Summer Intern: class of 2021 graduates (Graduation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time: After 2020.8)</a:t>
            </a:r>
            <a:endParaRPr lang="en-US" sz="3600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547106" y="3153743"/>
            <a:ext cx="711962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Target</a:t>
            </a:r>
            <a:r>
              <a:rPr lang="zh-CN" alt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Group</a:t>
            </a:r>
            <a:endParaRPr lang="en-US" sz="4000" b="1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3183199" y="2266352"/>
            <a:ext cx="9090700" cy="25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R&amp;D,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P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roduct,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D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esign,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S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ales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&amp;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Marketing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,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O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perations,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Functional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S</a:t>
            </a: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upport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,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and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many</a:t>
            </a:r>
            <a:r>
              <a:rPr lang="zh-CN" alt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more</a:t>
            </a:r>
            <a:endParaRPr lang="en-US" sz="3600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191308" y="8721097"/>
            <a:ext cx="8466181" cy="340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Beijing, Shanghai, Shenzhen, Chengdu, Mountain </a:t>
            </a:r>
            <a:r>
              <a:rPr lang="en-US" altLang="zh-CN" sz="3600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View, Seattle, Singapore, London, Mumbai and more</a:t>
            </a:r>
            <a:endParaRPr lang="en-US" sz="3600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420618" y="7646324"/>
            <a:ext cx="550926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Work </a:t>
            </a:r>
            <a:r>
              <a:rPr lang="en-US" altLang="zh-CN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L</a:t>
            </a:r>
            <a:r>
              <a:rPr 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ocation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3389519" y="5540510"/>
            <a:ext cx="527130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Recruiting</a:t>
            </a:r>
            <a:r>
              <a:rPr lang="zh-CN" alt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Process</a:t>
            </a:r>
            <a:endParaRPr lang="en-US" sz="4000" b="1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Arial" panose="020B0604020202020204" pitchFamily="34" charset="0"/>
              <a:sym typeface="Sofia Pro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13389519" y="1055083"/>
            <a:ext cx="540639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Arial" panose="020B0604020202020204" pitchFamily="34" charset="0"/>
                <a:sym typeface="Sofia Pro"/>
              </a:rPr>
              <a:t>Job Categories</a:t>
            </a:r>
          </a:p>
        </p:txBody>
      </p:sp>
      <p:sp>
        <p:nvSpPr>
          <p:cNvPr id="20" name="标题 3">
            <a:extLst>
              <a:ext uri="{FF2B5EF4-FFF2-40B4-BE49-F238E27FC236}">
                <a16:creationId xmlns:a16="http://schemas.microsoft.com/office/drawing/2014/main" id="{AF1E4BBF-922F-44AA-920B-471EF758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</p:spPr>
        <p:txBody>
          <a:bodyPr>
            <a:normAutofit fontScale="90000"/>
          </a:bodyPr>
          <a:lstStyle/>
          <a:p>
            <a:r>
              <a:rPr lang="en-US" altLang="zh-CN" sz="9600" b="1" spc="119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Times New Roman" panose="02020603050405020304" pitchFamily="18" charset="0"/>
              </a:rPr>
              <a:t>Recruiting Notes</a:t>
            </a:r>
            <a:endParaRPr lang="zh-CN" altLang="en-US" sz="9600" b="1" spc="119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5809FA-572C-4FAA-A2EB-1A864D1DA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247"/>
          <a:stretch/>
        </p:blipFill>
        <p:spPr>
          <a:xfrm>
            <a:off x="13183199" y="6570371"/>
            <a:ext cx="8597201" cy="69811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450A0D5-0A7F-4629-86E3-4002E5E69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14" name="Google Shape;514;p4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-US" altLang="zh-CN" sz="7200" b="1" spc="119" dirty="0">
                <a:solidFill>
                  <a:prstClr val="white"/>
                </a:solidFill>
                <a:latin typeface="Sofia Pro" panose="020B0000000000000000" pitchFamily="34" charset="0"/>
                <a:ea typeface="微软雅黑" panose="020B0503020204020204" charset="-122"/>
                <a:cs typeface="Times New Roman" panose="02020603050405020304" pitchFamily="18" charset="0"/>
                <a:sym typeface="Poppins"/>
              </a:rPr>
              <a:t>Working Environment</a:t>
            </a:r>
            <a:endParaRPr sz="7200" b="1" spc="119" dirty="0">
              <a:solidFill>
                <a:prstClr val="white"/>
              </a:solidFill>
              <a:latin typeface="Sofia Pro" panose="020B0000000000000000" pitchFamily="34" charset="0"/>
              <a:ea typeface="微软雅黑" panose="020B0503020204020204" charset="-122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7A132A-0F81-4953-8F9B-D055846E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49" y="2713933"/>
            <a:ext cx="6229363" cy="44436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703287-BD7C-462A-8DA6-60E83A409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04"/>
          <a:stretch/>
        </p:blipFill>
        <p:spPr>
          <a:xfrm>
            <a:off x="1032949" y="8085655"/>
            <a:ext cx="6229363" cy="4332599"/>
          </a:xfrm>
          <a:prstGeom prst="rect">
            <a:avLst/>
          </a:prstGeom>
        </p:spPr>
      </p:pic>
      <p:pic>
        <p:nvPicPr>
          <p:cNvPr id="1036" name="Picture 12" descr="“字节跳动食堂”的图片搜索结果">
            <a:extLst>
              <a:ext uri="{FF2B5EF4-FFF2-40B4-BE49-F238E27FC236}">
                <a16:creationId xmlns:a16="http://schemas.microsoft.com/office/drawing/2014/main" id="{F4749244-6693-4A86-87DD-E3739B2C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3660070"/>
            <a:ext cx="714375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“字节跳动食堂”的图片搜索结果">
            <a:extLst>
              <a:ext uri="{FF2B5EF4-FFF2-40B4-BE49-F238E27FC236}">
                <a16:creationId xmlns:a16="http://schemas.microsoft.com/office/drawing/2014/main" id="{082300D1-B991-49C7-87C9-D525B192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688" y="2727388"/>
            <a:ext cx="6807762" cy="44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该图片无替代文字">
            <a:extLst>
              <a:ext uri="{FF2B5EF4-FFF2-40B4-BE49-F238E27FC236}">
                <a16:creationId xmlns:a16="http://schemas.microsoft.com/office/drawing/2014/main" id="{C86633D7-275C-42C4-89F2-C6B66428B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3" r="15096"/>
          <a:stretch/>
        </p:blipFill>
        <p:spPr bwMode="auto">
          <a:xfrm>
            <a:off x="17121688" y="8395577"/>
            <a:ext cx="6807762" cy="43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75A26E6-044D-4647-9942-DA670669D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24383998" cy="137159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CB313C-C45E-6849-9CCD-A7D314798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3524" y="-260732"/>
            <a:ext cx="25311048" cy="142374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036FC-E02A-A94B-80A4-9546547A5C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D3DA487-89F4-9A44-8875-EF84F43BE96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4368B-7DFF-614E-9970-029BB5D9AEEA}"/>
              </a:ext>
            </a:extLst>
          </p:cNvPr>
          <p:cNvSpPr/>
          <p:nvPr/>
        </p:nvSpPr>
        <p:spPr>
          <a:xfrm>
            <a:off x="10613751" y="2083086"/>
            <a:ext cx="4724400" cy="1949252"/>
          </a:xfrm>
          <a:prstGeom prst="rect">
            <a:avLst/>
          </a:prstGeom>
          <a:solidFill>
            <a:srgbClr val="1A2F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12000" b="0" i="0" u="none" strike="noStrike" cap="none" spc="1919" normalizeH="0" baseline="0">
              <a:ln>
                <a:noFill/>
              </a:ln>
              <a:solidFill>
                <a:schemeClr val="accent5">
                  <a:hueOff val="78702"/>
                  <a:satOff val="9541"/>
                  <a:lumOff val="-6462"/>
                </a:schemeClr>
              </a:solidFill>
              <a:effectLst/>
              <a:uFillTx/>
              <a:latin typeface="Sofia Pro" panose="020B0000000000000000" pitchFamily="34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43A3DB-68DD-CC48-BDDA-38BD3358CB2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52001" y="2083086"/>
            <a:ext cx="13411200" cy="2589213"/>
          </a:xfrm>
        </p:spPr>
        <p:txBody>
          <a:bodyPr>
            <a:noAutofit/>
          </a:bodyPr>
          <a:lstStyle/>
          <a:p>
            <a:pPr algn="ctr"/>
            <a:r>
              <a:rPr lang="en-US" sz="16800" b="1" spc="0" dirty="0">
                <a:solidFill>
                  <a:srgbClr val="E7E9EC"/>
                </a:solidFill>
                <a:latin typeface="Sofia Pro" panose="020B0000000000000000" pitchFamily="34" charset="0"/>
                <a:cs typeface="Times New Roman" panose="02020603050405020304" pitchFamily="18" charset="0"/>
              </a:rPr>
              <a:t>Thanks!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A113B9-EECF-433C-BB38-4E68550A932D}"/>
              </a:ext>
            </a:extLst>
          </p:cNvPr>
          <p:cNvSpPr>
            <a:spLocks noChangeAspect="1"/>
          </p:cNvSpPr>
          <p:nvPr/>
        </p:nvSpPr>
        <p:spPr>
          <a:xfrm>
            <a:off x="1743075" y="6015471"/>
            <a:ext cx="914400" cy="923290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1919" normalizeH="0" baseline="0" dirty="0">
                <a:ln>
                  <a:noFill/>
                </a:ln>
                <a:solidFill>
                  <a:schemeClr val="accent5">
                    <a:hueOff val="78702"/>
                    <a:satOff val="9541"/>
                    <a:lumOff val="-6462"/>
                  </a:schemeClr>
                </a:solidFill>
                <a:effectLst/>
                <a:uFillTx/>
                <a:latin typeface="Sofia Pro" panose="020B0000000000000000" pitchFamily="34" charset="0"/>
                <a:ea typeface="Noto Sans Bold"/>
                <a:cs typeface="Times New Roman" panose="02020603050405020304" pitchFamily="18" charset="0"/>
                <a:sym typeface="Noto Sans Bold"/>
              </a:rPr>
              <a:t>C#</a:t>
            </a:r>
            <a:endParaRPr kumimoji="0" lang="en-GB" sz="1800" b="0" i="0" u="none" strike="noStrike" cap="none" spc="1919" normalizeH="0" baseline="0" dirty="0">
              <a:ln>
                <a:noFill/>
              </a:ln>
              <a:solidFill>
                <a:schemeClr val="accent5">
                  <a:hueOff val="78702"/>
                  <a:satOff val="9541"/>
                  <a:lumOff val="-6462"/>
                </a:schemeClr>
              </a:solidFill>
              <a:effectLst/>
              <a:uFillTx/>
              <a:latin typeface="Sofia Pro" panose="020B0000000000000000" pitchFamily="34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CD1B146-7D60-814B-9DCC-8D3872C84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400" y="5346700"/>
            <a:ext cx="4305300" cy="43053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1E6A9D-01EB-1144-B3FA-AB04ADCF9ED3}"/>
              </a:ext>
            </a:extLst>
          </p:cNvPr>
          <p:cNvSpPr/>
          <p:nvPr/>
        </p:nvSpPr>
        <p:spPr>
          <a:xfrm>
            <a:off x="14071600" y="10064790"/>
            <a:ext cx="535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800" b="1" dirty="0">
                <a:solidFill>
                  <a:srgbClr val="FFFFFF"/>
                </a:solidFill>
              </a:rPr>
              <a:t>Scan QR code to join the </a:t>
            </a:r>
            <a:r>
              <a:rPr lang="en" altLang="zh-CN" sz="2800" b="1" dirty="0" err="1">
                <a:solidFill>
                  <a:srgbClr val="FFFFFF"/>
                </a:solidFill>
              </a:rPr>
              <a:t>ByteDance</a:t>
            </a:r>
            <a:r>
              <a:rPr lang="en" altLang="zh-CN" sz="2800" b="1" dirty="0">
                <a:solidFill>
                  <a:srgbClr val="FFFFFF"/>
                </a:solidFill>
              </a:rPr>
              <a:t> Q &amp; A group</a:t>
            </a:r>
          </a:p>
        </p:txBody>
      </p:sp>
    </p:spTree>
    <p:extLst>
      <p:ext uri="{BB962C8B-B14F-4D97-AF65-F5344CB8AC3E}">
        <p14:creationId xmlns:p14="http://schemas.microsoft.com/office/powerpoint/2010/main" val="1921616786"/>
      </p:ext>
    </p:extLst>
  </p:cSld>
  <p:clrMapOvr>
    <a:masterClrMapping/>
  </p:clrMapOvr>
  <p:transition spd="med" advTm="1000"/>
</p:sld>
</file>

<file path=ppt/theme/theme1.xml><?xml version="1.0" encoding="utf-8"?>
<a:theme xmlns:a="http://schemas.openxmlformats.org/drawingml/2006/main" name="White">
  <a:themeElements>
    <a:clrScheme name="White">
      <a:dk1>
        <a:srgbClr val="A2761A"/>
      </a:dk1>
      <a:lt1>
        <a:srgbClr val="8891A2"/>
      </a:lt1>
      <a:dk2>
        <a:srgbClr val="421892"/>
      </a:dk2>
      <a:lt2>
        <a:srgbClr val="7A44DE"/>
      </a:lt2>
      <a:accent1>
        <a:srgbClr val="5ECDB7"/>
      </a:accent1>
      <a:accent2>
        <a:srgbClr val="86DA64"/>
      </a:accent2>
      <a:accent3>
        <a:srgbClr val="2F6E61"/>
      </a:accent3>
      <a:accent4>
        <a:srgbClr val="4C8D32"/>
      </a:accent4>
      <a:accent5>
        <a:srgbClr val="2B364B"/>
      </a:accent5>
      <a:accent6>
        <a:srgbClr val="D8DAE0"/>
      </a:accent6>
      <a:hlink>
        <a:srgbClr val="0000FF"/>
      </a:hlink>
      <a:folHlink>
        <a:srgbClr val="FF00FF"/>
      </a:folHlink>
    </a:clrScheme>
    <a:fontScheme name="White">
      <a:majorFont>
        <a:latin typeface="Noto Sans Condensed Bold"/>
        <a:ea typeface="Noto Sans Condensed Bold"/>
        <a:cs typeface="Noto Sans Condensed Bold"/>
      </a:majorFont>
      <a:minorFont>
        <a:latin typeface="Noto Sans ExtraCondensed SemiBo"/>
        <a:ea typeface="Noto Sans ExtraCondensed SemiBo"/>
        <a:cs typeface="Noto Sans ExtraCondensed SemiB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0" b="0" i="0" u="none" strike="noStrike" cap="none" spc="1919" normalizeH="0" baseline="0">
            <a:ln>
              <a:noFill/>
            </a:ln>
            <a:solidFill>
              <a:schemeClr val="accent5">
                <a:hueOff val="78702"/>
                <a:satOff val="9541"/>
                <a:lumOff val="-6462"/>
              </a:schemeClr>
            </a:solidFill>
            <a:effectLst/>
            <a:uFillTx/>
            <a:latin typeface="Noto Sans Bold"/>
            <a:ea typeface="Noto Sans Bold"/>
            <a:cs typeface="Noto Sans Bold"/>
            <a:sym typeface="Noto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119" normalizeH="0" baseline="0">
            <a:ln>
              <a:noFill/>
            </a:ln>
            <a:solidFill>
              <a:srgbClr val="8891A2"/>
            </a:solidFill>
            <a:effectLst/>
            <a:uFillTx/>
            <a:latin typeface="Noto Sans Medium"/>
            <a:ea typeface="Noto Sans Medium"/>
            <a:cs typeface="Noto Sans Medium"/>
            <a:sym typeface="Noto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1892"/>
      </a:dk2>
      <a:lt2>
        <a:srgbClr val="7A44DE"/>
      </a:lt2>
      <a:accent1>
        <a:srgbClr val="5ECDB7"/>
      </a:accent1>
      <a:accent2>
        <a:srgbClr val="86DA64"/>
      </a:accent2>
      <a:accent3>
        <a:srgbClr val="2F6E61"/>
      </a:accent3>
      <a:accent4>
        <a:srgbClr val="4C8D32"/>
      </a:accent4>
      <a:accent5>
        <a:srgbClr val="2B364B"/>
      </a:accent5>
      <a:accent6>
        <a:srgbClr val="D8DAE0"/>
      </a:accent6>
      <a:hlink>
        <a:srgbClr val="0000FF"/>
      </a:hlink>
      <a:folHlink>
        <a:srgbClr val="FF00FF"/>
      </a:folHlink>
    </a:clrScheme>
    <a:fontScheme name="White">
      <a:majorFont>
        <a:latin typeface="Noto Sans Condensed Bold"/>
        <a:ea typeface="Noto Sans Condensed Bold"/>
        <a:cs typeface="Noto Sans Condensed Bold"/>
      </a:majorFont>
      <a:minorFont>
        <a:latin typeface="Noto Sans ExtraCondensed SemiBo"/>
        <a:ea typeface="Noto Sans ExtraCondensed SemiBo"/>
        <a:cs typeface="Noto Sans ExtraCondensed SemiB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0" b="0" i="0" u="none" strike="noStrike" cap="none" spc="1919" normalizeH="0" baseline="0">
            <a:ln>
              <a:noFill/>
            </a:ln>
            <a:solidFill>
              <a:schemeClr val="accent5">
                <a:hueOff val="78702"/>
                <a:satOff val="9541"/>
                <a:lumOff val="-6462"/>
              </a:schemeClr>
            </a:solidFill>
            <a:effectLst/>
            <a:uFillTx/>
            <a:latin typeface="Noto Sans Bold"/>
            <a:ea typeface="Noto Sans Bold"/>
            <a:cs typeface="Noto Sans Bold"/>
            <a:sym typeface="Noto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119" normalizeH="0" baseline="0">
            <a:ln>
              <a:noFill/>
            </a:ln>
            <a:solidFill>
              <a:srgbClr val="8891A2"/>
            </a:solidFill>
            <a:effectLst/>
            <a:uFillTx/>
            <a:latin typeface="Noto Sans Medium"/>
            <a:ea typeface="Noto Sans Medium"/>
            <a:cs typeface="Noto Sans Medium"/>
            <a:sym typeface="Noto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728</Words>
  <Application>Microsoft Macintosh PowerPoint</Application>
  <PresentationFormat>自定义</PresentationFormat>
  <Paragraphs>196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Noto Sans Bold</vt:lpstr>
      <vt:lpstr>Noto Sans ExtraCondensed SemiBo</vt:lpstr>
      <vt:lpstr>Noto Sans Medium</vt:lpstr>
      <vt:lpstr>Noto Sans Regular</vt:lpstr>
      <vt:lpstr>Poppins</vt:lpstr>
      <vt:lpstr>Sofia Pro</vt:lpstr>
      <vt:lpstr>Arial</vt:lpstr>
      <vt:lpstr>Helvetica</vt:lpstr>
      <vt:lpstr>Helvetica Neue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Recruiting Notes</vt:lpstr>
      <vt:lpstr>Working Environment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teoder</dc:creator>
  <cp:lastModifiedBy>刘 怡然</cp:lastModifiedBy>
  <cp:revision>73</cp:revision>
  <dcterms:created xsi:type="dcterms:W3CDTF">2020-02-10T02:45:19Z</dcterms:created>
  <dcterms:modified xsi:type="dcterms:W3CDTF">2020-04-27T04:24:53Z</dcterms:modified>
</cp:coreProperties>
</file>